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9144000" cy="6858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59837" y="0"/>
            <a:ext cx="284162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20858" y="1520"/>
            <a:ext cx="623315" cy="89382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44639" y="1520"/>
            <a:ext cx="2130551" cy="89382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04799" y="650875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24" y="1520"/>
            <a:ext cx="8423909" cy="8999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805" y="869003"/>
            <a:ext cx="3294379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3161" y="1334427"/>
            <a:ext cx="8660130" cy="4662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08662" y="6560366"/>
            <a:ext cx="287654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0"/>
            <a:ext cx="9142475" cy="6858000"/>
            <a:chOff x="1524" y="0"/>
            <a:chExt cx="91424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9837" y="0"/>
              <a:ext cx="284162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0858" y="1520"/>
              <a:ext cx="623315" cy="8938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639" y="1520"/>
              <a:ext cx="2130551" cy="8938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" y="1520"/>
              <a:ext cx="8423909" cy="899921"/>
            </a:xfrm>
            <a:prstGeom prst="rect">
              <a:avLst/>
            </a:prstGeom>
          </p:spPr>
        </p:pic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400" y="156423"/>
            <a:ext cx="7620000" cy="52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" tIns="18288" rIns="18288" bIns="18288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 TẬP </a:t>
            </a:r>
            <a:r>
              <a:rPr lang="en-US" sz="3200" b="1" dirty="0" smtClean="0">
                <a:solidFill>
                  <a:srgbClr val="FF0000"/>
                </a:solidFill>
              </a:rPr>
              <a:t>VÀ </a:t>
            </a:r>
            <a:r>
              <a:rPr lang="en-US" sz="3200" b="1" dirty="0">
                <a:solidFill>
                  <a:srgbClr val="FF0000"/>
                </a:solidFill>
              </a:rPr>
              <a:t>THỰC HÀNH 2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		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19100" y="1447800"/>
            <a:ext cx="784860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9913" indent="-523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cấu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trúc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xác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khóa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Thay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Thêm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0"/>
            <a:ext cx="9142475" cy="6858000"/>
            <a:chOff x="1524" y="0"/>
            <a:chExt cx="91424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9837" y="0"/>
              <a:ext cx="284162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0858" y="1520"/>
              <a:ext cx="623315" cy="8938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639" y="1520"/>
              <a:ext cx="2130551" cy="8938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" y="1520"/>
              <a:ext cx="8423909" cy="899921"/>
            </a:xfrm>
            <a:prstGeom prst="rect">
              <a:avLst/>
            </a:prstGeom>
          </p:spPr>
        </p:pic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400" y="156423"/>
            <a:ext cx="7620000" cy="52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" tIns="18288" rIns="18288" bIns="18288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 TẬP </a:t>
            </a:r>
            <a:r>
              <a:rPr lang="en-US" sz="3200" b="1" dirty="0" smtClean="0">
                <a:solidFill>
                  <a:srgbClr val="FF0000"/>
                </a:solidFill>
              </a:rPr>
              <a:t>VÀ </a:t>
            </a:r>
            <a:r>
              <a:rPr lang="en-US" sz="3200" b="1" dirty="0">
                <a:solidFill>
                  <a:srgbClr val="FF0000"/>
                </a:solidFill>
              </a:rPr>
              <a:t>THỰC HÀNH 2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		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475" y="485240"/>
            <a:ext cx="86075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400" b="1" u="sng" dirty="0" err="1">
                <a:latin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tập</a:t>
            </a:r>
            <a:r>
              <a:rPr lang="en-US" sz="2400" b="1" u="sng" dirty="0" smtClean="0">
                <a:latin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</a:rPr>
              <a:t>:  </a:t>
            </a:r>
            <a:endParaRPr lang="en-US" sz="2400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2400" b="1" dirty="0" err="1" smtClean="0">
                <a:latin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</a:rPr>
              <a:t> 1:</a:t>
            </a:r>
            <a:endParaRPr lang="en-US" sz="2400" b="1" dirty="0">
              <a:latin typeface="Times New Roman" pitchFamily="18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US" sz="2400" dirty="0" err="1" smtClean="0">
                <a:latin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thao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</a:rPr>
              <a:t> CSDL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QuanLiHS</a:t>
            </a:r>
            <a:r>
              <a:rPr lang="en-US" sz="2400" dirty="0">
                <a:latin typeface="Times New Roman" pitchFamily="18" charset="0"/>
              </a:rPr>
              <a:t>.  </a:t>
            </a:r>
            <a:endParaRPr lang="en-US" sz="2400" dirty="0" smtClean="0">
              <a:latin typeface="Times New Roman" pitchFamily="18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US" sz="2400" dirty="0" err="1" smtClean="0">
                <a:latin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CSDL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QuanLiHS</a:t>
            </a:r>
            <a:r>
              <a:rPr lang="en-US" sz="2400" dirty="0" smtClean="0"/>
              <a:t> </a:t>
            </a:r>
            <a:r>
              <a:rPr lang="en-US" sz="2400" dirty="0" err="1">
                <a:latin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dữ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HOCSINH </a:t>
            </a:r>
            <a:r>
              <a:rPr lang="en-US" sz="2400" dirty="0" err="1" smtClean="0">
                <a:latin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trúc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</a:rPr>
              <a:t>:</a:t>
            </a:r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10" name="Group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686615"/>
              </p:ext>
            </p:extLst>
          </p:nvPr>
        </p:nvGraphicFramePr>
        <p:xfrm>
          <a:off x="3082710" y="2505510"/>
          <a:ext cx="5451690" cy="4047690"/>
        </p:xfrm>
        <a:graphic>
          <a:graphicData uri="http://schemas.openxmlformats.org/drawingml/2006/table">
            <a:tbl>
              <a:tblPr/>
              <a:tblGrid>
                <a:gridCol w="1336890"/>
                <a:gridCol w="2376273"/>
                <a:gridCol w="1738527"/>
              </a:tblGrid>
              <a:tr h="416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dữ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Mã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AutoNumber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Hoten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Text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Text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Doanvien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đoàn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Yes/no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Ngsinh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Date/Time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Diachi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chỉ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Text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TB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 TB văn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8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0"/>
            <a:ext cx="9142475" cy="6858000"/>
            <a:chOff x="1524" y="0"/>
            <a:chExt cx="91424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9837" y="0"/>
              <a:ext cx="284162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0858" y="1520"/>
              <a:ext cx="623315" cy="8938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639" y="1520"/>
              <a:ext cx="2130551" cy="8938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" y="1520"/>
              <a:ext cx="8423909" cy="899921"/>
            </a:xfrm>
            <a:prstGeom prst="rect">
              <a:avLst/>
            </a:prstGeom>
          </p:spPr>
        </p:pic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400" y="156423"/>
            <a:ext cx="7620000" cy="52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" tIns="18288" rIns="18288" bIns="18288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 TẬP </a:t>
            </a:r>
            <a:r>
              <a:rPr lang="en-US" sz="3200" b="1" dirty="0" smtClean="0">
                <a:solidFill>
                  <a:srgbClr val="FF0000"/>
                </a:solidFill>
              </a:rPr>
              <a:t>VÀ </a:t>
            </a:r>
            <a:r>
              <a:rPr lang="en-US" sz="3200" b="1" dirty="0">
                <a:solidFill>
                  <a:srgbClr val="FF0000"/>
                </a:solidFill>
              </a:rPr>
              <a:t>THỰC HÀNH 2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		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2" y="667941"/>
            <a:ext cx="860754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400" b="1" u="sng" dirty="0" err="1" smtClean="0">
                <a:latin typeface="Times New Roman" pitchFamily="18" charset="0"/>
              </a:rPr>
              <a:t>Câu</a:t>
            </a:r>
            <a:r>
              <a:rPr lang="en-US" sz="2400" b="1" u="sng" dirty="0" smtClean="0">
                <a:latin typeface="Times New Roman" pitchFamily="18" charset="0"/>
              </a:rPr>
              <a:t> 2</a:t>
            </a:r>
            <a:r>
              <a:rPr lang="en-US" sz="2400" dirty="0" smtClean="0">
                <a:latin typeface="Times New Roman" pitchFamily="18" charset="0"/>
              </a:rPr>
              <a:t>:  </a:t>
            </a:r>
            <a:endParaRPr lang="en-US" sz="2400" dirty="0">
              <a:latin typeface="Times New Roman" pitchFamily="18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US" sz="2400" dirty="0" err="1" smtClean="0">
                <a:latin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thao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</a:rPr>
              <a:t>Maso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khóa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</a:rPr>
              <a:t>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453" y="1764471"/>
            <a:ext cx="8607547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400" b="1" u="sng" dirty="0" err="1" smtClean="0">
                <a:latin typeface="Times New Roman" pitchFamily="18" charset="0"/>
              </a:rPr>
              <a:t>Câu</a:t>
            </a:r>
            <a:r>
              <a:rPr lang="en-US" sz="2400" b="1" u="sng" dirty="0" smtClean="0">
                <a:latin typeface="Times New Roman" pitchFamily="18" charset="0"/>
              </a:rPr>
              <a:t> 3</a:t>
            </a:r>
            <a:r>
              <a:rPr lang="en-US" sz="2400" dirty="0" smtClean="0">
                <a:latin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thao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US" sz="2400" dirty="0" err="1" smtClean="0">
                <a:latin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</a:rPr>
              <a:t>Doanvien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</a:rPr>
              <a:t>Ngsinh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</a:rPr>
              <a:t>D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</a:rPr>
              <a:t>iachi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</a:rPr>
              <a:t> HOC_SINH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13" name="Group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254134"/>
              </p:ext>
            </p:extLst>
          </p:nvPr>
        </p:nvGraphicFramePr>
        <p:xfrm>
          <a:off x="2438400" y="3693569"/>
          <a:ext cx="5715000" cy="1971676"/>
        </p:xfrm>
        <a:graphic>
          <a:graphicData uri="http://schemas.openxmlformats.org/drawingml/2006/table">
            <a:tbl>
              <a:tblPr/>
              <a:tblGrid>
                <a:gridCol w="2133600"/>
                <a:gridCol w="3581400"/>
              </a:tblGrid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 tả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 trung bình Lí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 trung bình Hóa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Tin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29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0"/>
            <a:ext cx="9142475" cy="6858000"/>
            <a:chOff x="1524" y="0"/>
            <a:chExt cx="91424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9837" y="0"/>
              <a:ext cx="284162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0858" y="1520"/>
              <a:ext cx="623315" cy="8938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639" y="1520"/>
              <a:ext cx="2130551" cy="8938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" y="1520"/>
              <a:ext cx="8423909" cy="899921"/>
            </a:xfrm>
            <a:prstGeom prst="rect">
              <a:avLst/>
            </a:prstGeom>
          </p:spPr>
        </p:pic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400" y="156423"/>
            <a:ext cx="7620000" cy="52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" tIns="18288" rIns="18288" bIns="18288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 TẬP </a:t>
            </a:r>
            <a:r>
              <a:rPr lang="en-US" sz="3200" b="1" dirty="0" smtClean="0">
                <a:solidFill>
                  <a:srgbClr val="FF0000"/>
                </a:solidFill>
              </a:rPr>
              <a:t>VÀ </a:t>
            </a:r>
            <a:r>
              <a:rPr lang="en-US" sz="3200" b="1" dirty="0">
                <a:solidFill>
                  <a:srgbClr val="FF0000"/>
                </a:solidFill>
              </a:rPr>
              <a:t>THỰC HÀNH 2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		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2" y="667941"/>
            <a:ext cx="8607547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400" b="1" u="sng" dirty="0" err="1">
                <a:latin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tập</a:t>
            </a:r>
            <a:r>
              <a:rPr lang="en-US" sz="2400" b="1" u="sng" dirty="0" smtClean="0">
                <a:latin typeface="Times New Roman" pitchFamily="18" charset="0"/>
              </a:rPr>
              <a:t> 2</a:t>
            </a:r>
            <a:r>
              <a:rPr lang="en-US" sz="2400" dirty="0" smtClean="0">
                <a:latin typeface="Times New Roman" pitchFamily="18" charset="0"/>
              </a:rPr>
              <a:t>:  </a:t>
            </a:r>
          </a:p>
          <a:p>
            <a:pPr>
              <a:lnSpc>
                <a:spcPct val="120000"/>
              </a:lnSpc>
              <a:defRPr/>
            </a:pPr>
            <a:r>
              <a:rPr lang="en-US" sz="2400" b="1" dirty="0" err="1" smtClean="0">
                <a:latin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</a:rPr>
              <a:t> 1:</a:t>
            </a:r>
            <a:endParaRPr lang="en-US" sz="2400" b="1" dirty="0">
              <a:latin typeface="Times New Roman" pitchFamily="18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US" sz="2400" dirty="0" err="1" smtClean="0">
                <a:latin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thao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</a:rPr>
              <a:t> CSDL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QLHocVien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TH_TenHS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ổ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400" dirty="0" smtClean="0">
                <a:latin typeface="Times New Roman" pitchFamily="18" charset="0"/>
              </a:rPr>
              <a:t>.  </a:t>
            </a: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US" sz="2400" dirty="0" err="1" smtClean="0">
                <a:latin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CSDL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QLHocVien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xác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DataType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</a:rPr>
              <a:t>:</a:t>
            </a:r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422666"/>
              </p:ext>
            </p:extLst>
          </p:nvPr>
        </p:nvGraphicFramePr>
        <p:xfrm>
          <a:off x="1051178" y="3962400"/>
          <a:ext cx="3162300" cy="2468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1684"/>
                <a:gridCol w="1560616"/>
              </a:tblGrid>
              <a:tr h="271780">
                <a:tc>
                  <a:txBody>
                    <a:bodyPr/>
                    <a:lstStyle/>
                    <a:p>
                      <a:pPr marL="889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Field Name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Data Type</a:t>
                      </a:r>
                    </a:p>
                  </a:txBody>
                  <a:tcPr marL="0" marR="0" marT="0" marB="0" anchor="b"/>
                </a:tc>
              </a:tr>
              <a:tr h="260350">
                <a:tc>
                  <a:txBody>
                    <a:bodyPr/>
                    <a:lstStyle/>
                    <a:p>
                      <a:pPr marL="76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MaLop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marL="76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TenLop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59080">
                <a:tc>
                  <a:txBody>
                    <a:bodyPr/>
                    <a:lstStyle/>
                    <a:p>
                      <a:pPr marL="76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SoTiet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60350">
                <a:tc>
                  <a:txBody>
                    <a:bodyPr/>
                    <a:lstStyle/>
                    <a:p>
                      <a:pPr marL="76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PhongMay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60350">
                <a:tc>
                  <a:txBody>
                    <a:bodyPr/>
                    <a:lstStyle/>
                    <a:p>
                      <a:pPr marL="76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DienGiai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156973"/>
              </p:ext>
            </p:extLst>
          </p:nvPr>
        </p:nvGraphicFramePr>
        <p:xfrm>
          <a:off x="4591844" y="4648200"/>
          <a:ext cx="3561556" cy="1791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0356"/>
                <a:gridCol w="1981200"/>
              </a:tblGrid>
              <a:tr h="419418">
                <a:tc>
                  <a:txBody>
                    <a:bodyPr/>
                    <a:lstStyle/>
                    <a:p>
                      <a:pPr marL="76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Field Name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Data Type</a:t>
                      </a:r>
                    </a:p>
                  </a:txBody>
                  <a:tcPr marL="0" marR="0" marT="0" marB="0" anchor="b"/>
                </a:tc>
              </a:tr>
              <a:tr h="259080">
                <a:tc>
                  <a:txBody>
                    <a:bodyPr/>
                    <a:lstStyle/>
                    <a:p>
                      <a:pPr marL="635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MaLop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60350">
                <a:tc>
                  <a:txBody>
                    <a:bodyPr/>
                    <a:lstStyle/>
                    <a:p>
                      <a:pPr marL="635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ChinhPhu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57810">
                <a:tc>
                  <a:txBody>
                    <a:bodyPr/>
                    <a:lstStyle/>
                    <a:p>
                      <a:pPr marL="635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TenGV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35814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LOP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4146755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PHANDAY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00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0"/>
            <a:ext cx="9142475" cy="6858000"/>
            <a:chOff x="1524" y="0"/>
            <a:chExt cx="91424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9837" y="0"/>
              <a:ext cx="284162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0858" y="1520"/>
              <a:ext cx="623315" cy="8938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639" y="1520"/>
              <a:ext cx="2130551" cy="8938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" y="1520"/>
              <a:ext cx="8423909" cy="899921"/>
            </a:xfrm>
            <a:prstGeom prst="rect">
              <a:avLst/>
            </a:prstGeom>
          </p:spPr>
        </p:pic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400" y="156423"/>
            <a:ext cx="7620000" cy="52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" tIns="18288" rIns="18288" bIns="18288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 TẬP </a:t>
            </a:r>
            <a:r>
              <a:rPr lang="en-US" sz="3200" b="1" dirty="0" smtClean="0">
                <a:solidFill>
                  <a:srgbClr val="FF0000"/>
                </a:solidFill>
              </a:rPr>
              <a:t>VÀ </a:t>
            </a:r>
            <a:r>
              <a:rPr lang="en-US" sz="3200" b="1" dirty="0">
                <a:solidFill>
                  <a:srgbClr val="FF0000"/>
                </a:solidFill>
              </a:rPr>
              <a:t>THỰC HÀNH 2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		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622178"/>
              </p:ext>
            </p:extLst>
          </p:nvPr>
        </p:nvGraphicFramePr>
        <p:xfrm>
          <a:off x="762000" y="1600200"/>
          <a:ext cx="3790156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2756"/>
                <a:gridCol w="2057400"/>
              </a:tblGrid>
              <a:tr h="272415">
                <a:tc>
                  <a:txBody>
                    <a:bodyPr/>
                    <a:lstStyle/>
                    <a:p>
                      <a:pPr marL="76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Field Name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Data Type</a:t>
                      </a:r>
                    </a:p>
                  </a:txBody>
                  <a:tcPr marL="0" marR="0" marT="0" marB="0" anchor="b"/>
                </a:tc>
              </a:tr>
              <a:tr h="259080">
                <a:tc>
                  <a:txBody>
                    <a:bodyPr/>
                    <a:lstStyle/>
                    <a:p>
                      <a:pPr marL="635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MaHV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57810">
                <a:tc>
                  <a:txBody>
                    <a:bodyPr/>
                    <a:lstStyle/>
                    <a:p>
                      <a:pPr marL="635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59080">
                <a:tc>
                  <a:txBody>
                    <a:bodyPr/>
                    <a:lstStyle/>
                    <a:p>
                      <a:pPr marL="635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60350">
                <a:tc>
                  <a:txBody>
                    <a:bodyPr/>
                    <a:lstStyle/>
                    <a:p>
                      <a:pPr marL="635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NgaySinh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59080">
                <a:tc>
                  <a:txBody>
                    <a:bodyPr/>
                    <a:lstStyle/>
                    <a:p>
                      <a:pPr marL="635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NoiSinh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60350">
                <a:tc>
                  <a:txBody>
                    <a:bodyPr/>
                    <a:lstStyle/>
                    <a:p>
                      <a:pPr marL="635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MaLop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59080">
                <a:tc>
                  <a:txBody>
                    <a:bodyPr/>
                    <a:lstStyle/>
                    <a:p>
                      <a:pPr marL="635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Diem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1143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HOCVIEN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01539" y="1671935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MaHV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Malop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ChinhPhu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check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5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0"/>
            <a:ext cx="9142475" cy="6858000"/>
            <a:chOff x="1524" y="0"/>
            <a:chExt cx="91424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9837" y="0"/>
              <a:ext cx="284162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0858" y="1520"/>
              <a:ext cx="623315" cy="8938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639" y="1520"/>
              <a:ext cx="2130551" cy="8938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" y="1520"/>
              <a:ext cx="8423909" cy="899921"/>
            </a:xfrm>
            <a:prstGeom prst="rect">
              <a:avLst/>
            </a:prstGeom>
          </p:spPr>
        </p:pic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400" y="156423"/>
            <a:ext cx="7620000" cy="52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" tIns="18288" rIns="18288" bIns="18288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 TẬP </a:t>
            </a:r>
            <a:r>
              <a:rPr lang="en-US" sz="3200" b="1" dirty="0" smtClean="0">
                <a:solidFill>
                  <a:srgbClr val="FF0000"/>
                </a:solidFill>
              </a:rPr>
              <a:t>VÀ </a:t>
            </a:r>
            <a:r>
              <a:rPr lang="en-US" sz="3200" b="1" dirty="0">
                <a:solidFill>
                  <a:srgbClr val="FF0000"/>
                </a:solidFill>
              </a:rPr>
              <a:t>THỰC HÀNH 2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		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2" y="667941"/>
            <a:ext cx="860754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400" b="1" u="sng" dirty="0" err="1" smtClean="0">
                <a:latin typeface="Times New Roman" pitchFamily="18" charset="0"/>
              </a:rPr>
              <a:t>Câu</a:t>
            </a:r>
            <a:r>
              <a:rPr lang="en-US" sz="2400" b="1" u="sng" dirty="0" smtClean="0">
                <a:latin typeface="Times New Roman" pitchFamily="18" charset="0"/>
              </a:rPr>
              <a:t> 2</a:t>
            </a:r>
            <a:r>
              <a:rPr lang="en-US" sz="2400" dirty="0" smtClean="0">
                <a:latin typeface="Times New Roman" pitchFamily="18" charset="0"/>
              </a:rPr>
              <a:t>:  </a:t>
            </a:r>
            <a:endParaRPr lang="en-US" sz="2400" dirty="0">
              <a:latin typeface="Times New Roman" pitchFamily="18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US" sz="2400" dirty="0" err="1" smtClean="0">
                <a:latin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thao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khóa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</a:rPr>
              <a:t> 3 </a:t>
            </a:r>
            <a:r>
              <a:rPr lang="en-US" sz="2400" dirty="0" err="1" smtClean="0">
                <a:latin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453" y="1764471"/>
            <a:ext cx="860754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400" b="1" u="sng" dirty="0" err="1" smtClean="0">
                <a:latin typeface="Times New Roman" pitchFamily="18" charset="0"/>
              </a:rPr>
              <a:t>Câu</a:t>
            </a:r>
            <a:r>
              <a:rPr lang="en-US" sz="2400" b="1" u="sng" dirty="0" smtClean="0">
                <a:latin typeface="Times New Roman" pitchFamily="18" charset="0"/>
              </a:rPr>
              <a:t> 3</a:t>
            </a:r>
            <a:r>
              <a:rPr lang="en-US" sz="2400" dirty="0" smtClean="0">
                <a:latin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thao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US" sz="2400" dirty="0" err="1" smtClean="0">
                <a:latin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</a:rPr>
              <a:t>Malop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nằm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</a:rPr>
              <a:t>Ten</a:t>
            </a:r>
            <a:r>
              <a:rPr lang="en-US" sz="2400" dirty="0" smtClean="0">
                <a:latin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HOCVIEN </a:t>
            </a:r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13" name="Group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622311"/>
              </p:ext>
            </p:extLst>
          </p:nvPr>
        </p:nvGraphicFramePr>
        <p:xfrm>
          <a:off x="2438400" y="3693569"/>
          <a:ext cx="5715000" cy="1479551"/>
        </p:xfrm>
        <a:graphic>
          <a:graphicData uri="http://schemas.openxmlformats.org/drawingml/2006/table">
            <a:tbl>
              <a:tblPr/>
              <a:tblGrid>
                <a:gridCol w="2133600"/>
                <a:gridCol w="3581400"/>
              </a:tblGrid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 tả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Diem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Diem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31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371</Words>
  <Application>Microsoft Office PowerPoint</Application>
  <PresentationFormat>On-screen Show (4:3)</PresentationFormat>
  <Paragraphs>98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Genius</dc:creator>
  <cp:lastModifiedBy>Windows User</cp:lastModifiedBy>
  <cp:revision>129</cp:revision>
  <dcterms:created xsi:type="dcterms:W3CDTF">2021-08-11T19:56:59Z</dcterms:created>
  <dcterms:modified xsi:type="dcterms:W3CDTF">2021-10-04T22:44:56Z</dcterms:modified>
</cp:coreProperties>
</file>